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308" r:id="rId2"/>
    <p:sldId id="309" r:id="rId3"/>
    <p:sldId id="306" r:id="rId4"/>
    <p:sldId id="316" r:id="rId5"/>
    <p:sldId id="311" r:id="rId6"/>
    <p:sldId id="314" r:id="rId7"/>
    <p:sldId id="317" r:id="rId8"/>
    <p:sldId id="312" r:id="rId9"/>
    <p:sldId id="313" r:id="rId10"/>
    <p:sldId id="315" r:id="rId11"/>
    <p:sldId id="318" r:id="rId12"/>
    <p:sldId id="319" r:id="rId13"/>
    <p:sldId id="320" r:id="rId14"/>
    <p:sldId id="321" r:id="rId15"/>
    <p:sldId id="322" r:id="rId16"/>
    <p:sldId id="323" r:id="rId17"/>
  </p:sldIdLst>
  <p:sldSz cx="9144000" cy="6858000" type="screen4x3"/>
  <p:notesSz cx="6858000" cy="9144000"/>
  <p:custShowLst>
    <p:custShow name="Looping_Introduction" id="0">
      <p:sldLst>
        <p:sld r:id="rId16"/>
        <p:sld r:id="rId17"/>
      </p:sldLst>
    </p:custShow>
    <p:custShow name="Main_presentation" id="1">
      <p:sldLst>
        <p:sld r:id="rId2"/>
        <p:sld r:id="rId3"/>
        <p:sld r:id="rId4"/>
        <p:sld r:id="rId5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custShow id="0"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E1F"/>
    <a:srgbClr val="004471"/>
    <a:srgbClr val="178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5"/>
    <p:restoredTop sz="80827" autoAdjust="0"/>
  </p:normalViewPr>
  <p:slideViewPr>
    <p:cSldViewPr snapToGrid="0" snapToObjects="1">
      <p:cViewPr>
        <p:scale>
          <a:sx n="102" d="100"/>
          <a:sy n="102" d="100"/>
        </p:scale>
        <p:origin x="10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4E912-56CF-2F4D-8341-2691B82BA34B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DD0C1-AA32-5A49-983F-EF488AF86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Derived</a:t>
            </a:r>
            <a:r>
              <a:rPr lang="en-US" baseline="0" dirty="0" smtClean="0"/>
              <a:t> from Tyson </a:t>
            </a:r>
            <a:r>
              <a:rPr lang="en-US" baseline="0" dirty="0" err="1" smtClean="0"/>
              <a:t>Swetnam’s</a:t>
            </a:r>
            <a:r>
              <a:rPr lang="en-US" baseline="0" dirty="0" smtClean="0"/>
              <a:t> repos: 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tyson-swetnam</a:t>
            </a:r>
            <a:r>
              <a:rPr lang="en-US" baseline="0" dirty="0" smtClean="0"/>
              <a:t>/sol-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-comet-dev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tyson-swetnam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eemt</a:t>
            </a:r>
            <a:r>
              <a:rPr lang="en-US" baseline="0" dirty="0" smtClean="0"/>
              <a:t>-singularity-dev/wiki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History of master </a:t>
            </a:r>
            <a:r>
              <a:rPr lang="en-US" b="1" baseline="0" dirty="0" err="1" smtClean="0"/>
              <a:t>Atmo</a:t>
            </a:r>
            <a:r>
              <a:rPr lang="en-US" b="1" baseline="0" dirty="0" smtClean="0"/>
              <a:t> image: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nano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~/.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eemt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makeflow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-password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mkdir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singularityimages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singularityimages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clone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https://bjoyce3@github.com/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tyson-swetnam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/sol-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comet-dev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sol-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-comet-dev/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./run-master examples/mcn_10m.tif 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b="1" dirty="0" err="1" smtClean="0"/>
              <a:t>Atmo</a:t>
            </a:r>
            <a:r>
              <a:rPr lang="en-US" b="1" baseline="0" dirty="0" smtClean="0"/>
              <a:t> Worker: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nano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~/.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eemt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makeflow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-password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ezs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clone https://bjoyce3@github.com/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tyson-swetnam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/sol-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-comet-dev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 sol-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comet-dev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</a:p>
          <a:p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./</a:t>
            </a:r>
            <a:r>
              <a:rPr lang="mr-I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run-worker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HPC: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up an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xdisk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space on the head node: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images: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mkdir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singularityimages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 a node: </a:t>
            </a:r>
            <a:r>
              <a:rPr lang="en-US" sz="1200" dirty="0" err="1" smtClean="0"/>
              <a:t>qsub</a:t>
            </a:r>
            <a:r>
              <a:rPr lang="en-US" sz="1200" dirty="0" smtClean="0"/>
              <a:t> -I -N bjoyce3_singularity_worker -m </a:t>
            </a:r>
            <a:r>
              <a:rPr lang="en-US" sz="1200" dirty="0" err="1" smtClean="0"/>
              <a:t>bea</a:t>
            </a:r>
            <a:r>
              <a:rPr lang="en-US" sz="1200" dirty="0" smtClean="0"/>
              <a:t> -M bjoyce3@email.arizona.edu -W </a:t>
            </a:r>
            <a:r>
              <a:rPr lang="en-US" sz="1200" dirty="0" err="1" smtClean="0"/>
              <a:t>group_list</a:t>
            </a:r>
            <a:r>
              <a:rPr lang="en-US" sz="1200" dirty="0" smtClean="0"/>
              <a:t>=</a:t>
            </a:r>
            <a:r>
              <a:rPr lang="en-US" sz="1200" dirty="0" err="1" smtClean="0"/>
              <a:t>genomeanalytics</a:t>
            </a:r>
            <a:r>
              <a:rPr lang="en-US" sz="1200" dirty="0" smtClean="0"/>
              <a:t> -q windfall -l select=1:ncpus=1:mem=8gb -l </a:t>
            </a:r>
            <a:r>
              <a:rPr lang="en-US" sz="1200" dirty="0" err="1" smtClean="0"/>
              <a:t>cput</a:t>
            </a:r>
            <a:r>
              <a:rPr lang="en-US" sz="1200" dirty="0" smtClean="0"/>
              <a:t>=1:0:0 -l </a:t>
            </a:r>
            <a:r>
              <a:rPr lang="en-US" sz="1200" dirty="0" err="1" smtClean="0"/>
              <a:t>walltime</a:t>
            </a:r>
            <a:r>
              <a:rPr lang="en-US" sz="1200" dirty="0" smtClean="0"/>
              <a:t>=1:0:0</a:t>
            </a:r>
            <a:endParaRPr lang="mr-I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8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537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0508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7960" y="5921110"/>
            <a:ext cx="1531292" cy="731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26791" y="5910746"/>
            <a:ext cx="674232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55211" y="5952407"/>
            <a:ext cx="957026" cy="731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04767" y="5910746"/>
            <a:ext cx="1304012" cy="733507"/>
          </a:xfrm>
          <a:prstGeom prst="rect">
            <a:avLst/>
          </a:prstGeom>
        </p:spPr>
      </p:pic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-10508" y="4529138"/>
            <a:ext cx="9144000" cy="117951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analysis,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        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4" name="Picture 13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7" y="605500"/>
            <a:ext cx="6015030" cy="1308999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3476050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0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10508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0508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45930" y="4230688"/>
            <a:ext cx="8187561" cy="148720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-analyst,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7960" y="5921110"/>
            <a:ext cx="1531292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9341" y="5910746"/>
            <a:ext cx="674232" cy="731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8783" y="5952407"/>
            <a:ext cx="957026" cy="731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46812" y="5910746"/>
            <a:ext cx="1304012" cy="7335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77" y="1760432"/>
            <a:ext cx="2094630" cy="19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221357" y="551051"/>
            <a:ext cx="7938376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221357" y="1102316"/>
            <a:ext cx="2459866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4411" y="2152650"/>
            <a:ext cx="8706830" cy="3800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2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363" y="5097368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913488" y="3048082"/>
            <a:ext cx="7183134" cy="1167823"/>
            <a:chOff x="1246003" y="2367008"/>
            <a:chExt cx="7183134" cy="116782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1526" y="2370424"/>
              <a:ext cx="2167611" cy="103549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46003" y="2367008"/>
              <a:ext cx="1028373" cy="11157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838744" y="2370424"/>
              <a:ext cx="1523359" cy="1164407"/>
            </a:xfrm>
            <a:prstGeom prst="rect">
              <a:avLst/>
            </a:prstGeom>
          </p:spPr>
        </p:pic>
      </p:grpSp>
      <p:sp>
        <p:nvSpPr>
          <p:cNvPr id="13" name="TextBox 16"/>
          <p:cNvSpPr txBox="1"/>
          <p:nvPr userDrawn="1"/>
        </p:nvSpPr>
        <p:spPr>
          <a:xfrm>
            <a:off x="570173" y="4312563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4" name="TextBox 17"/>
          <p:cNvSpPr txBox="1"/>
          <p:nvPr userDrawn="1"/>
        </p:nvSpPr>
        <p:spPr>
          <a:xfrm>
            <a:off x="3534158" y="4291887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5" name="TextBox 18"/>
          <p:cNvSpPr txBox="1"/>
          <p:nvPr userDrawn="1"/>
        </p:nvSpPr>
        <p:spPr>
          <a:xfrm>
            <a:off x="5810591" y="4314891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627178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</a:t>
            </a:r>
          </a:p>
          <a:p>
            <a:pPr algn="ctr"/>
            <a:r>
              <a:rPr lang="en-US" sz="1600" dirty="0" smtClean="0"/>
              <a:t>Award No. DBI-0735191 and DBI-1265383.</a:t>
            </a:r>
            <a:endParaRPr lang="en-US" sz="16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900846" y="2173492"/>
            <a:ext cx="492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Executive Team</a:t>
            </a:r>
            <a:endParaRPr lang="en-US" sz="2800" b="1" dirty="0"/>
          </a:p>
        </p:txBody>
      </p:sp>
      <p:pic>
        <p:nvPicPr>
          <p:cNvPr id="18" name="Picture 17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00" y="605500"/>
            <a:ext cx="6015030" cy="1308999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 userDrawn="1"/>
        </p:nvSpPr>
        <p:spPr>
          <a:xfrm>
            <a:off x="3192273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78867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9008AA-81A4-044D-86D6-067C64F3DBD1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0C412D0-20BA-AB4B-8057-D4780AEAB0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10508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-10508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0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9008AA-81A4-044D-86D6-067C64F3DBD1}" type="datetimeFigureOut">
              <a:rPr lang="en-US" smtClean="0"/>
              <a:t>7/17/17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0C412D0-20BA-AB4B-8057-D4780AEAB0B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cyvers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80" y="605500"/>
            <a:ext cx="6015030" cy="130899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 userDrawn="1"/>
        </p:nvSpPr>
        <p:spPr>
          <a:xfrm>
            <a:off x="3476053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08992" y="2630753"/>
            <a:ext cx="7178567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021" y="3814288"/>
            <a:ext cx="7178567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Subtitle/Venue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21" y="4454525"/>
            <a:ext cx="7178567" cy="45177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Presenter</a:t>
            </a:r>
            <a:r>
              <a:rPr lang="en-US" smtClean="0"/>
              <a:t>, Affiliation</a:t>
            </a:r>
            <a:endParaRPr lang="en-US" dirty="0" smtClean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07021" y="5073650"/>
            <a:ext cx="7178567" cy="4524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7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-16596"/>
            <a:ext cx="9144000" cy="6874595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36" y="6049085"/>
            <a:ext cx="832135" cy="7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gi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78867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09155"/>
            <a:ext cx="9144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0" y="516112"/>
            <a:ext cx="9144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12548" y="496374"/>
            <a:ext cx="9134589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  <p:pic>
        <p:nvPicPr>
          <p:cNvPr id="14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" y="6077320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812" y="5952407"/>
            <a:ext cx="1073378" cy="9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07AA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537" y="1891719"/>
            <a:ext cx="9144000" cy="1056061"/>
          </a:xfrm>
        </p:spPr>
        <p:txBody>
          <a:bodyPr/>
          <a:lstStyle/>
          <a:p>
            <a:r>
              <a:rPr lang="en-US" smtClean="0"/>
              <a:t>Journey to the Compute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36986" y="2820770"/>
            <a:ext cx="9596955" cy="512762"/>
          </a:xfrm>
        </p:spPr>
        <p:txBody>
          <a:bodyPr/>
          <a:lstStyle/>
          <a:p>
            <a:r>
              <a:rPr lang="en-US" sz="2400" dirty="0" smtClean="0"/>
              <a:t>Day 2: Compute Bound and Down, Container-</a:t>
            </a:r>
            <a:r>
              <a:rPr lang="en-US" sz="2400" dirty="0" err="1" smtClean="0"/>
              <a:t>ed</a:t>
            </a:r>
            <a:r>
              <a:rPr lang="en-US" sz="2400" dirty="0" smtClean="0"/>
              <a:t> Up and </a:t>
            </a:r>
            <a:r>
              <a:rPr lang="en-US" sz="2400" dirty="0" err="1" smtClean="0"/>
              <a:t>Truckin</a:t>
            </a:r>
            <a:r>
              <a:rPr lang="en-US" sz="2400" dirty="0" smtClean="0"/>
              <a:t>’</a:t>
            </a:r>
            <a:endParaRPr lang="en-US" sz="2400" dirty="0"/>
          </a:p>
        </p:txBody>
      </p:sp>
      <p:pic>
        <p:nvPicPr>
          <p:cNvPr id="6" name="Picture 14" descr="mage result for xse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789140" y="5970354"/>
            <a:ext cx="1220660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2139" y="3962350"/>
            <a:ext cx="1467535" cy="149810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3862593" y="5446434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Upendra</a:t>
            </a:r>
            <a:r>
              <a:rPr lang="en-US" dirty="0"/>
              <a:t> </a:t>
            </a:r>
            <a:r>
              <a:rPr lang="en-US" dirty="0" err="1"/>
              <a:t>Devisetty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8707" y="5471790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John </a:t>
            </a:r>
            <a:r>
              <a:rPr lang="en-US" smtClean="0"/>
              <a:t>Fonner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72805" y="5430666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 </a:t>
            </a:r>
            <a:r>
              <a:rPr lang="en-US" dirty="0" err="1" smtClean="0"/>
              <a:t>Swetnam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0" y="3633333"/>
            <a:ext cx="1875694" cy="1732335"/>
          </a:xfrm>
          <a:prstGeom prst="rect">
            <a:avLst/>
          </a:prstGeom>
        </p:spPr>
      </p:pic>
      <p:pic>
        <p:nvPicPr>
          <p:cNvPr id="13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59418" y="3959694"/>
            <a:ext cx="1501958" cy="1501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https://avatars2.githubusercontent.com/u/3017517?v=3&amp;s=46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65" y="3959694"/>
            <a:ext cx="1498108" cy="14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855906" y="3535986"/>
            <a:ext cx="350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</a:t>
            </a:r>
            <a:r>
              <a:rPr lang="en-US" smtClean="0"/>
              <a:t>work and publications </a:t>
            </a:r>
            <a:r>
              <a:rPr lang="en-US" dirty="0" smtClean="0"/>
              <a:t>by: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54216" y="5365668"/>
            <a:ext cx="1745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By: </a:t>
            </a:r>
            <a:r>
              <a:rPr lang="en-US" sz="2000" dirty="0" smtClean="0">
                <a:solidFill>
                  <a:schemeClr val="accent1"/>
                </a:solidFill>
              </a:rPr>
              <a:t>Blake Joyce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smtClean="0"/>
              <a:t>Scientific Compute Resources Available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3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537" y="1891719"/>
            <a:ext cx="9144000" cy="1056061"/>
          </a:xfrm>
        </p:spPr>
        <p:txBody>
          <a:bodyPr/>
          <a:lstStyle/>
          <a:p>
            <a:r>
              <a:rPr lang="en-US" smtClean="0"/>
              <a:t>Journey to the Compute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36986" y="2820770"/>
            <a:ext cx="9596955" cy="512762"/>
          </a:xfrm>
        </p:spPr>
        <p:txBody>
          <a:bodyPr/>
          <a:lstStyle/>
          <a:p>
            <a:r>
              <a:rPr lang="en-US" sz="2400" dirty="0" smtClean="0"/>
              <a:t>Day 2: Compute Bound and Down, Container-</a:t>
            </a:r>
            <a:r>
              <a:rPr lang="en-US" sz="2400" dirty="0" err="1" smtClean="0"/>
              <a:t>ed</a:t>
            </a:r>
            <a:r>
              <a:rPr lang="en-US" sz="2400" dirty="0" smtClean="0"/>
              <a:t> Up and </a:t>
            </a:r>
            <a:r>
              <a:rPr lang="en-US" sz="2400" dirty="0" err="1" smtClean="0"/>
              <a:t>Truckin</a:t>
            </a:r>
            <a:r>
              <a:rPr lang="en-US" sz="2400" dirty="0" smtClean="0"/>
              <a:t>’</a:t>
            </a:r>
            <a:endParaRPr lang="en-US" sz="2400" dirty="0"/>
          </a:p>
        </p:txBody>
      </p:sp>
      <p:pic>
        <p:nvPicPr>
          <p:cNvPr id="6" name="Picture 14" descr="mage result for xse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789140" y="5970354"/>
            <a:ext cx="1220660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2139" y="3962350"/>
            <a:ext cx="1467535" cy="149810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3862593" y="5446434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Upendra</a:t>
            </a:r>
            <a:r>
              <a:rPr lang="en-US" dirty="0"/>
              <a:t> </a:t>
            </a:r>
            <a:r>
              <a:rPr lang="en-US" dirty="0" err="1"/>
              <a:t>Devisetty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8707" y="5471790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John </a:t>
            </a:r>
            <a:r>
              <a:rPr lang="en-US" smtClean="0"/>
              <a:t>Fonner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72805" y="5430666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 </a:t>
            </a:r>
            <a:r>
              <a:rPr lang="en-US" dirty="0" err="1" smtClean="0"/>
              <a:t>Swetnam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0" y="3633333"/>
            <a:ext cx="1875694" cy="1732335"/>
          </a:xfrm>
          <a:prstGeom prst="rect">
            <a:avLst/>
          </a:prstGeom>
        </p:spPr>
      </p:pic>
      <p:pic>
        <p:nvPicPr>
          <p:cNvPr id="13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59418" y="3959694"/>
            <a:ext cx="1501958" cy="1501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https://avatars2.githubusercontent.com/u/3017517?v=3&amp;s=4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65" y="3959694"/>
            <a:ext cx="1498108" cy="14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855906" y="3535986"/>
            <a:ext cx="350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</a:t>
            </a:r>
            <a:r>
              <a:rPr lang="en-US" smtClean="0"/>
              <a:t>work and publications </a:t>
            </a:r>
            <a:r>
              <a:rPr lang="en-US" dirty="0" smtClean="0"/>
              <a:t>by:</a:t>
            </a:r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54216" y="5365668"/>
            <a:ext cx="1745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By: </a:t>
            </a:r>
            <a:r>
              <a:rPr lang="en-US" sz="2000" dirty="0" smtClean="0">
                <a:solidFill>
                  <a:schemeClr val="accent1"/>
                </a:solidFill>
              </a:rPr>
              <a:t>Blake Joyce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hlinkClick r:id="" action="ppaction://customshow?id=1"/>
          </p:cNvPr>
          <p:cNvSpPr/>
          <p:nvPr/>
        </p:nvSpPr>
        <p:spPr>
          <a:xfrm>
            <a:off x="-211934" y="-109273"/>
            <a:ext cx="9468668" cy="7102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0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>
        <p:wipe/>
      </p:transition>
    </mc:Choice>
    <mc:Fallback>
      <p:transition spd="slow" advClick="0" advTm="20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014"/>
            <a:ext cx="9144000" cy="1056061"/>
          </a:xfrm>
        </p:spPr>
        <p:txBody>
          <a:bodyPr/>
          <a:lstStyle/>
          <a:p>
            <a:r>
              <a:rPr lang="en-US" dirty="0" smtClean="0"/>
              <a:t>Let’s get to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4075"/>
            <a:ext cx="9144000" cy="4916309"/>
          </a:xfrm>
        </p:spPr>
        <p:txBody>
          <a:bodyPr>
            <a:normAutofit/>
          </a:bodyPr>
          <a:lstStyle/>
          <a:p>
            <a:r>
              <a:rPr lang="en-US" dirty="0" smtClean="0"/>
              <a:t>Opening syntax statement for command line things</a:t>
            </a:r>
          </a:p>
          <a:p>
            <a:pPr lvl="1"/>
            <a:r>
              <a:rPr lang="en-US" dirty="0" smtClean="0"/>
              <a:t>Commands are encircled by `some command here`</a:t>
            </a:r>
          </a:p>
          <a:p>
            <a:pPr lvl="1"/>
            <a:r>
              <a:rPr lang="en-US" dirty="0" smtClean="0"/>
              <a:t>Don’t actually type the first `, or the second `</a:t>
            </a:r>
          </a:p>
          <a:p>
            <a:pPr lvl="1"/>
            <a:r>
              <a:rPr lang="en-US" dirty="0" smtClean="0"/>
              <a:t>Other things to change are &lt;circled by these&gt;</a:t>
            </a:r>
          </a:p>
          <a:p>
            <a:pPr lvl="1"/>
            <a:r>
              <a:rPr lang="en-US" dirty="0" smtClean="0"/>
              <a:t>Likewise: don’t type this &lt;, or this &gt;</a:t>
            </a:r>
          </a:p>
          <a:p>
            <a:pPr lvl="1"/>
            <a:r>
              <a:rPr lang="en-US" dirty="0" smtClean="0"/>
              <a:t>Bonus points: Use tab to autocomplete things like long paths</a:t>
            </a:r>
          </a:p>
          <a:p>
            <a:r>
              <a:rPr lang="en-US" dirty="0" smtClean="0"/>
              <a:t>I’d start by cloning my GitHub repo:</a:t>
            </a:r>
          </a:p>
          <a:p>
            <a:pPr lvl="1"/>
            <a:r>
              <a:rPr lang="en-US" dirty="0" smtClean="0"/>
              <a:t>Open your terminal/shell/bash/</a:t>
            </a:r>
            <a:r>
              <a:rPr lang="en-US" dirty="0" err="1" smtClean="0"/>
              <a:t>cigwin</a:t>
            </a:r>
            <a:r>
              <a:rPr lang="en-US" dirty="0" smtClean="0"/>
              <a:t>/whatever</a:t>
            </a:r>
          </a:p>
          <a:p>
            <a:pPr lvl="1"/>
            <a:r>
              <a:rPr lang="en-US" u="sng" dirty="0" err="1"/>
              <a:t>c</a:t>
            </a:r>
            <a:r>
              <a:rPr lang="en-US" dirty="0" err="1" smtClean="0"/>
              <a:t>HANGE</a:t>
            </a:r>
            <a:r>
              <a:rPr lang="en-US" dirty="0" smtClean="0"/>
              <a:t> </a:t>
            </a:r>
            <a:r>
              <a:rPr lang="en-US" u="sng" dirty="0" err="1" smtClean="0"/>
              <a:t>d</a:t>
            </a:r>
            <a:r>
              <a:rPr lang="en-US" dirty="0" err="1" smtClean="0"/>
              <a:t>IRECTORY</a:t>
            </a:r>
            <a:r>
              <a:rPr lang="en-US" dirty="0" smtClean="0"/>
              <a:t> to your desktop</a:t>
            </a:r>
          </a:p>
          <a:p>
            <a:pPr marL="457200" lvl="1" indent="0" algn="ctr">
              <a:buNone/>
            </a:pPr>
            <a:r>
              <a:rPr lang="en-US" dirty="0" smtClean="0"/>
              <a:t>Mac command: </a:t>
            </a:r>
            <a:r>
              <a:rPr lang="en-US" dirty="0"/>
              <a:t>`cd` </a:t>
            </a:r>
            <a:r>
              <a:rPr lang="en-US" dirty="0" smtClean="0"/>
              <a:t>/Desktop/ 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clone the repo</a:t>
            </a:r>
          </a:p>
          <a:p>
            <a:pPr marL="457200" lvl="1" indent="0" algn="ctr">
              <a:buNone/>
            </a:pPr>
            <a:r>
              <a:rPr lang="en-US" dirty="0" smtClean="0"/>
              <a:t>`</a:t>
            </a:r>
            <a:r>
              <a:rPr lang="en-US" dirty="0" err="1" smtClean="0"/>
              <a:t>git</a:t>
            </a:r>
            <a:r>
              <a:rPr lang="en-US" dirty="0"/>
              <a:t> clone` https://</a:t>
            </a:r>
            <a:r>
              <a:rPr lang="en-US" dirty="0" err="1"/>
              <a:t>github.com</a:t>
            </a:r>
            <a:r>
              <a:rPr lang="en-US" dirty="0"/>
              <a:t>/bjoyce3/</a:t>
            </a:r>
            <a:r>
              <a:rPr lang="en-US" dirty="0" err="1"/>
              <a:t>Journey_to_the_Compute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354709" y="6273225"/>
            <a:ext cx="6434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Seriously! Go For It! Yeah, right now!</a:t>
            </a:r>
            <a:endParaRPr lang="en-US" sz="3200" b="1" dirty="0"/>
          </a:p>
        </p:txBody>
      </p:sp>
      <p:sp>
        <p:nvSpPr>
          <p:cNvPr id="5" name="Rectangle 4">
            <a:hlinkClick r:id="" action="ppaction://customshow?id=1"/>
          </p:cNvPr>
          <p:cNvSpPr/>
          <p:nvPr/>
        </p:nvSpPr>
        <p:spPr>
          <a:xfrm>
            <a:off x="-211934" y="-109273"/>
            <a:ext cx="9468668" cy="7102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014"/>
            <a:ext cx="9144000" cy="1056061"/>
          </a:xfrm>
        </p:spPr>
        <p:txBody>
          <a:bodyPr/>
          <a:lstStyle/>
          <a:p>
            <a:r>
              <a:rPr lang="en-US" dirty="0" smtClean="0"/>
              <a:t>Let’s get to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4075"/>
            <a:ext cx="9144000" cy="4916309"/>
          </a:xfrm>
        </p:spPr>
        <p:txBody>
          <a:bodyPr>
            <a:normAutofit/>
          </a:bodyPr>
          <a:lstStyle/>
          <a:p>
            <a:r>
              <a:rPr lang="en-US" dirty="0" smtClean="0"/>
              <a:t>Opening syntax statement for command line things</a:t>
            </a:r>
          </a:p>
          <a:p>
            <a:pPr lvl="1"/>
            <a:r>
              <a:rPr lang="en-US" dirty="0" smtClean="0"/>
              <a:t>Commands are encircled by `some command here`</a:t>
            </a:r>
          </a:p>
          <a:p>
            <a:pPr lvl="1"/>
            <a:r>
              <a:rPr lang="en-US" dirty="0" smtClean="0"/>
              <a:t>Don’t actually type the first `, or the second `</a:t>
            </a:r>
          </a:p>
          <a:p>
            <a:pPr lvl="1"/>
            <a:r>
              <a:rPr lang="en-US" dirty="0" smtClean="0"/>
              <a:t>Other things to change are &lt;circled by these&gt;</a:t>
            </a:r>
          </a:p>
          <a:p>
            <a:pPr lvl="1"/>
            <a:r>
              <a:rPr lang="en-US" dirty="0" smtClean="0"/>
              <a:t>Likewise: don’t type this &lt;, or this &gt;</a:t>
            </a:r>
          </a:p>
          <a:p>
            <a:pPr lvl="1"/>
            <a:r>
              <a:rPr lang="en-US" dirty="0" smtClean="0"/>
              <a:t>Bonus points: Use tab to autocomplete things like long paths</a:t>
            </a:r>
          </a:p>
          <a:p>
            <a:r>
              <a:rPr lang="en-US" dirty="0" smtClean="0"/>
              <a:t>I’d start by cloning my GitHub repo:</a:t>
            </a:r>
          </a:p>
          <a:p>
            <a:pPr lvl="1"/>
            <a:r>
              <a:rPr lang="en-US" dirty="0" smtClean="0"/>
              <a:t>Open your terminal/shell/bash/</a:t>
            </a:r>
            <a:r>
              <a:rPr lang="en-US" dirty="0" err="1" smtClean="0"/>
              <a:t>cigwin</a:t>
            </a:r>
            <a:r>
              <a:rPr lang="en-US" dirty="0" smtClean="0"/>
              <a:t>/whatever</a:t>
            </a:r>
          </a:p>
          <a:p>
            <a:pPr lvl="1"/>
            <a:r>
              <a:rPr lang="en-US" u="sng" dirty="0" err="1"/>
              <a:t>c</a:t>
            </a:r>
            <a:r>
              <a:rPr lang="en-US" dirty="0" err="1" smtClean="0"/>
              <a:t>HANGE</a:t>
            </a:r>
            <a:r>
              <a:rPr lang="en-US" dirty="0" smtClean="0"/>
              <a:t> </a:t>
            </a:r>
            <a:r>
              <a:rPr lang="en-US" u="sng" dirty="0" err="1" smtClean="0"/>
              <a:t>d</a:t>
            </a:r>
            <a:r>
              <a:rPr lang="en-US" dirty="0" err="1" smtClean="0"/>
              <a:t>IRECTORY</a:t>
            </a:r>
            <a:r>
              <a:rPr lang="en-US" dirty="0" smtClean="0"/>
              <a:t> to your desktop</a:t>
            </a:r>
          </a:p>
          <a:p>
            <a:pPr marL="457200" lvl="1" indent="0" algn="ctr">
              <a:buNone/>
            </a:pPr>
            <a:r>
              <a:rPr lang="en-US" dirty="0" smtClean="0"/>
              <a:t>Mac command: </a:t>
            </a:r>
            <a:r>
              <a:rPr lang="en-US" dirty="0"/>
              <a:t>`cd` </a:t>
            </a:r>
            <a:r>
              <a:rPr lang="en-US" dirty="0" smtClean="0"/>
              <a:t>/Desktop/ 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clone the repo</a:t>
            </a:r>
          </a:p>
          <a:p>
            <a:pPr marL="457200" lvl="1" indent="0" algn="ctr">
              <a:buNone/>
            </a:pPr>
            <a:r>
              <a:rPr lang="en-US" dirty="0" smtClean="0"/>
              <a:t>`</a:t>
            </a:r>
            <a:r>
              <a:rPr lang="en-US" dirty="0" err="1" smtClean="0"/>
              <a:t>git</a:t>
            </a:r>
            <a:r>
              <a:rPr lang="en-US" dirty="0"/>
              <a:t> clone` https://</a:t>
            </a:r>
            <a:r>
              <a:rPr lang="en-US" dirty="0" err="1"/>
              <a:t>github.com</a:t>
            </a:r>
            <a:r>
              <a:rPr lang="en-US" dirty="0"/>
              <a:t>/bjoyce3/</a:t>
            </a:r>
            <a:r>
              <a:rPr lang="en-US" dirty="0" err="1"/>
              <a:t>Journey_to_the_Compute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354709" y="6273225"/>
            <a:ext cx="6434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Seriously! Go For It! Yeah, right now!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0793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684620"/>
          </a:xfrm>
        </p:spPr>
        <p:txBody>
          <a:bodyPr>
            <a:normAutofit/>
          </a:bodyPr>
          <a:lstStyle/>
          <a:p>
            <a:r>
              <a:rPr lang="en-US" dirty="0" smtClean="0"/>
              <a:t>FREEDOM!!! </a:t>
            </a:r>
            <a:r>
              <a:rPr lang="en-US" sz="2000" dirty="0" smtClean="0"/>
              <a:t>of compute resource choices</a:t>
            </a:r>
          </a:p>
          <a:p>
            <a:pPr lvl="1"/>
            <a:r>
              <a:rPr lang="en-US" dirty="0" smtClean="0"/>
              <a:t>Easily leverage compute available</a:t>
            </a:r>
          </a:p>
          <a:p>
            <a:pPr lvl="1"/>
            <a:r>
              <a:rPr lang="en-US" dirty="0" smtClean="0"/>
              <a:t>Wherever it may be</a:t>
            </a:r>
          </a:p>
          <a:p>
            <a:pPr lvl="1"/>
            <a:r>
              <a:rPr lang="en-US" dirty="0" smtClean="0"/>
              <a:t>Because I want to live here</a:t>
            </a:r>
          </a:p>
          <a:p>
            <a:pPr lvl="1"/>
            <a:r>
              <a:rPr lang="en-US" dirty="0" smtClean="0"/>
              <a:t>But work here</a:t>
            </a:r>
          </a:p>
          <a:p>
            <a:r>
              <a:rPr lang="en-US" dirty="0" smtClean="0"/>
              <a:t>Get work done faster</a:t>
            </a:r>
          </a:p>
          <a:p>
            <a:r>
              <a:rPr lang="en-US" dirty="0" smtClean="0"/>
              <a:t>HPC and Cloud Resources</a:t>
            </a:r>
            <a:endParaRPr lang="en-US" dirty="0"/>
          </a:p>
          <a:p>
            <a:pPr lvl="1"/>
            <a:r>
              <a:rPr lang="en-US" dirty="0" smtClean="0"/>
              <a:t>Personal suggestion:</a:t>
            </a:r>
          </a:p>
          <a:p>
            <a:pPr lvl="1"/>
            <a:r>
              <a:rPr lang="en-US" dirty="0" smtClean="0"/>
              <a:t>Use cloud for development </a:t>
            </a:r>
          </a:p>
          <a:p>
            <a:pPr lvl="2"/>
            <a:r>
              <a:rPr lang="en-US" dirty="0" err="1" smtClean="0"/>
              <a:t>CyVerse</a:t>
            </a:r>
            <a:r>
              <a:rPr lang="en-US" dirty="0" smtClean="0"/>
              <a:t> Atmosphere: </a:t>
            </a:r>
            <a:r>
              <a:rPr lang="en-US" dirty="0" err="1" smtClean="0"/>
              <a:t>atmo.cyverse.org</a:t>
            </a:r>
            <a:endParaRPr lang="en-US" dirty="0" smtClean="0"/>
          </a:p>
          <a:p>
            <a:pPr lvl="2"/>
            <a:r>
              <a:rPr lang="en-US" dirty="0" smtClean="0"/>
              <a:t>Bioinformatic images available</a:t>
            </a:r>
          </a:p>
          <a:p>
            <a:pPr lvl="2"/>
            <a:r>
              <a:rPr lang="en-US" dirty="0" smtClean="0"/>
              <a:t>`</a:t>
            </a:r>
            <a:r>
              <a:rPr lang="en-US" dirty="0" err="1" smtClean="0"/>
              <a:t>ez</a:t>
            </a:r>
            <a:r>
              <a:rPr lang="en-US" dirty="0" smtClean="0"/>
              <a:t>` install for several popular packages + dependencies</a:t>
            </a:r>
          </a:p>
          <a:p>
            <a:pPr lvl="1"/>
            <a:r>
              <a:rPr lang="en-US" dirty="0" smtClean="0"/>
              <a:t>Move out to bigger compute through containers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215" y="431500"/>
            <a:ext cx="873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971AB"/>
                </a:solidFill>
              </a:rPr>
              <a:t>What We Are Really Interested In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36" y="984386"/>
            <a:ext cx="2233564" cy="1675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46458" y="1945794"/>
            <a:ext cx="2233938" cy="22339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25" y="2937811"/>
            <a:ext cx="2233939" cy="2233939"/>
          </a:xfrm>
          <a:prstGeom prst="rect">
            <a:avLst/>
          </a:prstGeom>
        </p:spPr>
      </p:pic>
      <p:cxnSp>
        <p:nvCxnSpPr>
          <p:cNvPr id="9" name="Curved Connector 8"/>
          <p:cNvCxnSpPr>
            <a:endCxn id="7" idx="1"/>
          </p:cNvCxnSpPr>
          <p:nvPr/>
        </p:nvCxnSpPr>
        <p:spPr>
          <a:xfrm flipV="1">
            <a:off x="4613305" y="1821973"/>
            <a:ext cx="2297131" cy="96253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4588253" y="2797037"/>
            <a:ext cx="2133153" cy="27825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4597820" y="2796587"/>
            <a:ext cx="2256853" cy="127072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>
            <a:off x="-782876" y="4340269"/>
            <a:ext cx="2693096" cy="501041"/>
          </a:xfrm>
          <a:prstGeom prst="curvedConnector3">
            <a:avLst>
              <a:gd name="adj1" fmla="val 116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>
            <a:off x="3131511" y="3244240"/>
            <a:ext cx="5123141" cy="3047749"/>
          </a:xfrm>
          <a:prstGeom prst="curvedConnector3">
            <a:avLst>
              <a:gd name="adj1" fmla="val 66626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3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696"/>
            <a:ext cx="9144000" cy="1056061"/>
          </a:xfrm>
        </p:spPr>
        <p:txBody>
          <a:bodyPr/>
          <a:lstStyle/>
          <a:p>
            <a:r>
              <a:rPr lang="en-US" dirty="0" smtClean="0"/>
              <a:t>General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203" y="1544177"/>
            <a:ext cx="8386697" cy="2312845"/>
          </a:xfrm>
        </p:spPr>
        <p:txBody>
          <a:bodyPr>
            <a:normAutofit/>
          </a:bodyPr>
          <a:lstStyle/>
          <a:p>
            <a:r>
              <a:rPr lang="en-US" dirty="0" smtClean="0"/>
              <a:t>Here’s the standard thought process:</a:t>
            </a:r>
          </a:p>
          <a:p>
            <a:pPr lvl="1"/>
            <a:r>
              <a:rPr lang="en-US" dirty="0" smtClean="0"/>
              <a:t>Local -&gt; Docker -&gt; Cloud</a:t>
            </a:r>
          </a:p>
          <a:p>
            <a:pPr lvl="1"/>
            <a:r>
              <a:rPr lang="en-US" dirty="0" smtClean="0"/>
              <a:t>Local -&gt; Singularity -&gt; HPC</a:t>
            </a:r>
          </a:p>
          <a:p>
            <a:pPr lvl="1"/>
            <a:r>
              <a:rPr lang="en-US" dirty="0" smtClean="0"/>
              <a:t>Local -&gt; Docker -&gt; Singularity -&gt; HPC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80878" y="1986958"/>
            <a:ext cx="2863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Reality: currently few prebuilt only Singularity containers for bioinformatics</a:t>
            </a:r>
          </a:p>
          <a:p>
            <a:pPr algn="ctr"/>
            <a:r>
              <a:rPr lang="en-US" dirty="0" smtClean="0"/>
              <a:t>Getting better!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51" idx="1"/>
          </p:cNvCxnSpPr>
          <p:nvPr/>
        </p:nvCxnSpPr>
        <p:spPr>
          <a:xfrm flipH="1" flipV="1">
            <a:off x="4531551" y="2587122"/>
            <a:ext cx="1749327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2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dirty="0" smtClean="0"/>
              <a:t>Local Computer →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8" y="1321653"/>
            <a:ext cx="4384110" cy="5536346"/>
          </a:xfrm>
        </p:spPr>
        <p:txBody>
          <a:bodyPr/>
          <a:lstStyle/>
          <a:p>
            <a:r>
              <a:rPr lang="en-US" dirty="0" smtClean="0"/>
              <a:t>Workflow in </a:t>
            </a:r>
            <a:r>
              <a:rPr lang="en-US" dirty="0" err="1" smtClean="0"/>
              <a:t>CyVerse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Login to Atmosphere (</a:t>
            </a:r>
            <a:r>
              <a:rPr lang="en-US" sz="2000" dirty="0" err="1" smtClean="0">
                <a:solidFill>
                  <a:schemeClr val="tx1"/>
                </a:solidFill>
              </a:rPr>
              <a:t>user.cyverse.org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an instance through GUI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Set up Docker/Singularity using `</a:t>
            </a:r>
            <a:r>
              <a:rPr lang="en-US" sz="2000" dirty="0" err="1" smtClean="0">
                <a:solidFill>
                  <a:schemeClr val="tx1"/>
                </a:solidFill>
              </a:rPr>
              <a:t>ezd</a:t>
            </a:r>
            <a:r>
              <a:rPr lang="en-US" sz="2000" dirty="0" smtClean="0">
                <a:solidFill>
                  <a:schemeClr val="tx1"/>
                </a:solidFill>
              </a:rPr>
              <a:t>`/`</a:t>
            </a:r>
            <a:r>
              <a:rPr lang="en-US" sz="2000" dirty="0" err="1" smtClean="0">
                <a:solidFill>
                  <a:schemeClr val="tx1"/>
                </a:solidFill>
              </a:rPr>
              <a:t>ezs</a:t>
            </a:r>
            <a:r>
              <a:rPr lang="en-US" sz="2000" dirty="0" smtClean="0">
                <a:solidFill>
                  <a:schemeClr val="tx1"/>
                </a:solidFill>
              </a:rPr>
              <a:t>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21688" y="1321654"/>
            <a:ext cx="4722312" cy="54298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Elsewhere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Login to a cloud service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Figure out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using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Docker/Singularity package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Install Docker/Singularity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data from storage onto instance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data!!!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Upload all data on an instance with more compute resources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 with tested arguments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Local </a:t>
            </a:r>
            <a:r>
              <a:rPr lang="en-US" dirty="0"/>
              <a:t>→</a:t>
            </a:r>
            <a:r>
              <a:rPr lang="en-US" dirty="0" smtClean="0"/>
              <a:t> Local HPC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21356" y="1102316"/>
            <a:ext cx="3225383" cy="376237"/>
          </a:xfrm>
        </p:spPr>
        <p:txBody>
          <a:bodyPr/>
          <a:lstStyle/>
          <a:p>
            <a:r>
              <a:rPr lang="en-US" smtClean="0"/>
              <a:t>Introducing Singularity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696"/>
            <a:ext cx="9144000" cy="1056061"/>
          </a:xfrm>
        </p:spPr>
        <p:txBody>
          <a:bodyPr/>
          <a:lstStyle/>
          <a:p>
            <a:r>
              <a:rPr lang="en-US" dirty="0" smtClean="0"/>
              <a:t>Let’s get crazy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62660" y="2051385"/>
            <a:ext cx="2984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Cloud/Local Computer</a:t>
            </a:r>
          </a:p>
          <a:p>
            <a:pPr algn="ctr"/>
            <a:r>
              <a:rPr lang="en-US" sz="2400" dirty="0" smtClean="0"/>
              <a:t>‘Master’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4" idx="2"/>
            <a:endCxn id="8" idx="0"/>
          </p:cNvCxnSpPr>
          <p:nvPr/>
        </p:nvCxnSpPr>
        <p:spPr>
          <a:xfrm>
            <a:off x="4354864" y="2882382"/>
            <a:ext cx="1" cy="10415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26643" y="3923932"/>
            <a:ext cx="105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Docker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678501" y="4939965"/>
            <a:ext cx="327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Worker(s) cloud instance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8" idx="2"/>
            <a:endCxn id="10" idx="0"/>
          </p:cNvCxnSpPr>
          <p:nvPr/>
        </p:nvCxnSpPr>
        <p:spPr>
          <a:xfrm>
            <a:off x="4354865" y="4385597"/>
            <a:ext cx="1962482" cy="5543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65450" y="4965017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Singularity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8" idx="2"/>
            <a:endCxn id="15" idx="0"/>
          </p:cNvCxnSpPr>
          <p:nvPr/>
        </p:nvCxnSpPr>
        <p:spPr>
          <a:xfrm flipH="1">
            <a:off x="3416617" y="4385597"/>
            <a:ext cx="938248" cy="579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21588" y="5668827"/>
            <a:ext cx="2388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Worker(s) on HPC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15" idx="2"/>
            <a:endCxn id="22" idx="0"/>
          </p:cNvCxnSpPr>
          <p:nvPr/>
        </p:nvCxnSpPr>
        <p:spPr>
          <a:xfrm flipH="1">
            <a:off x="3415954" y="5426682"/>
            <a:ext cx="663" cy="2421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57194" y="3905328"/>
            <a:ext cx="107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Results</a:t>
            </a:r>
            <a:endParaRPr lang="en-US" sz="2400"/>
          </a:p>
        </p:txBody>
      </p:sp>
      <p:cxnSp>
        <p:nvCxnSpPr>
          <p:cNvPr id="46" name="Curved Connector 45"/>
          <p:cNvCxnSpPr>
            <a:stCxn id="10" idx="3"/>
            <a:endCxn id="4" idx="3"/>
          </p:cNvCxnSpPr>
          <p:nvPr/>
        </p:nvCxnSpPr>
        <p:spPr>
          <a:xfrm flipH="1" flipV="1">
            <a:off x="5847067" y="2466884"/>
            <a:ext cx="2109126" cy="2703914"/>
          </a:xfrm>
          <a:prstGeom prst="curvedConnector3">
            <a:avLst>
              <a:gd name="adj1" fmla="val -1083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22" idx="1"/>
            <a:endCxn id="4" idx="1"/>
          </p:cNvCxnSpPr>
          <p:nvPr/>
        </p:nvCxnSpPr>
        <p:spPr>
          <a:xfrm rot="10800000" flipH="1">
            <a:off x="2221588" y="2466884"/>
            <a:ext cx="641072" cy="3432776"/>
          </a:xfrm>
          <a:prstGeom prst="curvedConnector3">
            <a:avLst>
              <a:gd name="adj1" fmla="val -3565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56478" y="4311339"/>
            <a:ext cx="107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Results</a:t>
            </a:r>
            <a:endParaRPr lang="en-US" sz="24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410509"/>
            <a:ext cx="7886700" cy="2698984"/>
          </a:xfrm>
        </p:spPr>
        <p:txBody>
          <a:bodyPr/>
          <a:lstStyle/>
          <a:p>
            <a:r>
              <a:rPr lang="en-US" dirty="0" smtClean="0"/>
              <a:t>Now we’re doing some real computational logistics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Hybrid: Cloud </a:t>
            </a:r>
            <a:r>
              <a:rPr lang="en-US" dirty="0"/>
              <a:t>→</a:t>
            </a:r>
            <a:r>
              <a:rPr lang="en-US" dirty="0" smtClean="0"/>
              <a:t> Cloud + HPC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29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014"/>
            <a:ext cx="9144000" cy="1056061"/>
          </a:xfrm>
        </p:spPr>
        <p:txBody>
          <a:bodyPr/>
          <a:lstStyle/>
          <a:p>
            <a:r>
              <a:rPr lang="en-US" sz="4800" dirty="0" smtClean="0"/>
              <a:t>(Rough) Guide to Scientific Compute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76008" y="2204580"/>
            <a:ext cx="1834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Flexibility</a:t>
            </a:r>
          </a:p>
          <a:p>
            <a:pPr algn="ctr"/>
            <a:r>
              <a:rPr lang="en-US" dirty="0" smtClean="0"/>
              <a:t>(Scale, </a:t>
            </a:r>
            <a:r>
              <a:rPr lang="en-US" dirty="0" err="1" smtClean="0"/>
              <a:t>Env</a:t>
            </a:r>
            <a:r>
              <a:rPr lang="en-US" dirty="0" smtClean="0"/>
              <a:t> Mods)</a:t>
            </a:r>
          </a:p>
        </p:txBody>
      </p:sp>
      <p:sp>
        <p:nvSpPr>
          <p:cNvPr id="7" name="Cloud 6"/>
          <p:cNvSpPr/>
          <p:nvPr/>
        </p:nvSpPr>
        <p:spPr>
          <a:xfrm>
            <a:off x="864297" y="3381685"/>
            <a:ext cx="1828800" cy="1065056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3193" y="1465189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I NEED: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449639" y="2302277"/>
            <a:ext cx="2242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Specialty Compute</a:t>
            </a:r>
          </a:p>
          <a:p>
            <a:pPr algn="ctr"/>
            <a:r>
              <a:rPr lang="en-US" dirty="0" smtClean="0"/>
              <a:t>(GPU, high mem, </a:t>
            </a:r>
            <a:r>
              <a:rPr lang="en-US" i="1" dirty="0" smtClean="0"/>
              <a:t>etc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11" name="Direct Access Storage 10"/>
          <p:cNvSpPr/>
          <p:nvPr/>
        </p:nvSpPr>
        <p:spPr>
          <a:xfrm rot="16200000">
            <a:off x="7138078" y="4117824"/>
            <a:ext cx="669929" cy="1052186"/>
          </a:xfrm>
          <a:prstGeom prst="flowChartMagneticDrum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rect Access Storage 11"/>
          <p:cNvSpPr/>
          <p:nvPr/>
        </p:nvSpPr>
        <p:spPr>
          <a:xfrm rot="16200000">
            <a:off x="7138079" y="3585683"/>
            <a:ext cx="669929" cy="1052186"/>
          </a:xfrm>
          <a:prstGeom prst="flowChartMagneticDrum">
            <a:avLst/>
          </a:prstGeom>
          <a:solidFill>
            <a:schemeClr val="accent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smtClean="0"/>
              <a:t>HPC</a:t>
            </a:r>
            <a:endParaRPr lang="en-US" sz="2400" dirty="0"/>
          </a:p>
        </p:txBody>
      </p:sp>
      <p:sp>
        <p:nvSpPr>
          <p:cNvPr id="13" name="Direct Access Storage 12"/>
          <p:cNvSpPr/>
          <p:nvPr/>
        </p:nvSpPr>
        <p:spPr>
          <a:xfrm rot="16200000">
            <a:off x="7138079" y="3058844"/>
            <a:ext cx="669929" cy="1052186"/>
          </a:xfrm>
          <a:prstGeom prst="flowChartMagneticDrum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21687" y="6488668"/>
            <a:ext cx="401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what an HPC looks like in my mind</a:t>
            </a:r>
            <a:endParaRPr lang="en-US" dirty="0"/>
          </a:p>
        </p:txBody>
      </p:sp>
      <p:cxnSp>
        <p:nvCxnSpPr>
          <p:cNvPr id="17" name="Curved Connector 16"/>
          <p:cNvCxnSpPr>
            <a:stCxn id="15" idx="0"/>
            <a:endCxn id="11" idx="1"/>
          </p:cNvCxnSpPr>
          <p:nvPr/>
        </p:nvCxnSpPr>
        <p:spPr>
          <a:xfrm rot="5400000" flipH="1" flipV="1">
            <a:off x="6196930" y="5212555"/>
            <a:ext cx="1509786" cy="10424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5904" y="6488668"/>
            <a:ext cx="371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AKA Ghost computer, ether computer</a:t>
            </a:r>
            <a:endParaRPr lang="en-US"/>
          </a:p>
        </p:txBody>
      </p:sp>
      <p:cxnSp>
        <p:nvCxnSpPr>
          <p:cNvPr id="19" name="Curved Connector 18"/>
          <p:cNvCxnSpPr>
            <a:stCxn id="18" idx="0"/>
            <a:endCxn id="7" idx="1"/>
          </p:cNvCxnSpPr>
          <p:nvPr/>
        </p:nvCxnSpPr>
        <p:spPr>
          <a:xfrm rot="16200000" flipV="1">
            <a:off x="1109487" y="5114818"/>
            <a:ext cx="2043061" cy="7046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64916" y="4362470"/>
            <a:ext cx="2192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Easy to Distribute uniform environment</a:t>
            </a:r>
          </a:p>
          <a:p>
            <a:pPr algn="ctr"/>
            <a:r>
              <a:rPr lang="en-US" dirty="0" smtClean="0"/>
              <a:t>(classes, workshops)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88E0B7F-CD4F-2D4B-8C0D-538C8DF72DD1}" vid="{F7395CBC-1558-2A4F-A9EF-6A613C1359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35727</TotalTime>
  <Words>719</Words>
  <Application>Microsoft Macintosh PowerPoint</Application>
  <PresentationFormat>On-screen Show (4:3)</PresentationFormat>
  <Paragraphs>141</Paragraphs>
  <Slides>16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2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1_Office Theme</vt:lpstr>
      <vt:lpstr>Journey to the Compute</vt:lpstr>
      <vt:lpstr>Let’s get to it</vt:lpstr>
      <vt:lpstr>PowerPoint Presentation</vt:lpstr>
      <vt:lpstr>General Workflow</vt:lpstr>
      <vt:lpstr>Local Computer → Cloud</vt:lpstr>
      <vt:lpstr>Local → Local HPC</vt:lpstr>
      <vt:lpstr>Let’s get crazy</vt:lpstr>
      <vt:lpstr>Hybrid: Cloud → Cloud + HPC</vt:lpstr>
      <vt:lpstr>(Rough) Guide to Scientific Compute</vt:lpstr>
      <vt:lpstr>Scientific Compute Resources Available</vt:lpstr>
      <vt:lpstr>PowerPoint Presentation</vt:lpstr>
      <vt:lpstr>PowerPoint Presentation</vt:lpstr>
      <vt:lpstr>PowerPoint Presentation</vt:lpstr>
      <vt:lpstr>PowerPoint Presentation</vt:lpstr>
      <vt:lpstr>Journey to the Compute</vt:lpstr>
      <vt:lpstr>Let’s get to it</vt:lpstr>
      <vt:lpstr>Looping_Introduction</vt:lpstr>
      <vt:lpstr>Main_presentation</vt:lpstr>
    </vt:vector>
  </TitlesOfParts>
  <Company>University of Arizona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DeBarry</dc:creator>
  <cp:lastModifiedBy>Microsoft Office User</cp:lastModifiedBy>
  <cp:revision>504</cp:revision>
  <dcterms:created xsi:type="dcterms:W3CDTF">2015-01-05T18:15:59Z</dcterms:created>
  <dcterms:modified xsi:type="dcterms:W3CDTF">2017-07-20T01:31:18Z</dcterms:modified>
</cp:coreProperties>
</file>